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Telegraf Bold" charset="1" panose="00000800000000000000"/>
      <p:regular r:id="rId25"/>
    </p:embeddedFont>
    <p:embeddedFont>
      <p:font typeface="Telegraf" charset="1" panose="00000500000000000000"/>
      <p:regular r:id="rId26"/>
    </p:embeddedFont>
    <p:embeddedFont>
      <p:font typeface="TT Hoves" charset="1" panose="02000003020000060003"/>
      <p:regular r:id="rId27"/>
    </p:embeddedFont>
    <p:embeddedFont>
      <p:font typeface="Muli Bold" charset="1" panose="00000800000000000000"/>
      <p:regular r:id="rId28"/>
    </p:embeddedFont>
    <p:embeddedFont>
      <p:font typeface="Muli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7862">
            <a:off x="6016727" y="5304279"/>
            <a:ext cx="15048401" cy="6376760"/>
          </a:xfrm>
          <a:custGeom>
            <a:avLst/>
            <a:gdLst/>
            <a:ahLst/>
            <a:cxnLst/>
            <a:rect r="r" b="b" t="t" l="l"/>
            <a:pathLst>
              <a:path h="6376760" w="15048401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2478" y="7009521"/>
            <a:ext cx="9637365" cy="212578"/>
            <a:chOff x="0" y="0"/>
            <a:chExt cx="2538236" cy="559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38236" cy="55988"/>
            </a:xfrm>
            <a:custGeom>
              <a:avLst/>
              <a:gdLst/>
              <a:ahLst/>
              <a:cxnLst/>
              <a:rect r="r" b="b" t="t" l="l"/>
              <a:pathLst>
                <a:path h="55988" w="2538236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-641393" y="-1165054"/>
            <a:ext cx="6732105" cy="4030848"/>
          </a:xfrm>
          <a:custGeom>
            <a:avLst/>
            <a:gdLst/>
            <a:ahLst/>
            <a:cxnLst/>
            <a:rect r="r" b="b" t="t" l="l"/>
            <a:pathLst>
              <a:path h="4030848" w="6732105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667658"/>
            <a:ext cx="17259300" cy="219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b="true" sz="8000" spc="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INTELLIGENT INVENTORY MANAGEMENT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098613"/>
            <a:ext cx="10797967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43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AI PROJECT PRESENTATION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626251"/>
            <a:ext cx="2554023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Presented By: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61206" y="7645301"/>
            <a:ext cx="8065460" cy="151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143" spc="107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Adhish Velavan Selvakumar Shanthi, Mariya Hussein, Manas Waykole, Preethana, Soveet Kumar Prusty, Sreepallavi Manikonda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59298" y="534597"/>
            <a:ext cx="9855555" cy="27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0"/>
              </a:lnSpc>
            </a:pPr>
            <a:r>
              <a:rPr lang="en-US" sz="70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SPEECH RECOGNITION (WHISPER)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59298" y="3362829"/>
            <a:ext cx="9187590" cy="6538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spc="103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Whisper is an open-source Automatic Speech Recognition (ASR) model developed by OpenAI.</a:t>
            </a:r>
          </a:p>
          <a:p>
            <a:pPr algn="l">
              <a:lnSpc>
                <a:spcPts val="2908"/>
              </a:lnSpc>
            </a:pPr>
            <a:r>
              <a:rPr lang="en-US" sz="2077" spc="103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It converts human speech into text by analyzing the audio signal and predicting the most likely sequence of words.</a:t>
            </a:r>
          </a:p>
          <a:p>
            <a:pPr algn="l">
              <a:lnSpc>
                <a:spcPts val="2908"/>
              </a:lnSpc>
            </a:pPr>
            <a:r>
              <a:rPr lang="en-US" sz="2077" spc="103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Its ability to handle different accents, background noise, and languages makes it highly reliable for real-world applications.</a:t>
            </a:r>
          </a:p>
          <a:p>
            <a:pPr algn="l">
              <a:lnSpc>
                <a:spcPts val="2908"/>
              </a:lnSpc>
            </a:pPr>
          </a:p>
          <a:p>
            <a:pPr algn="l">
              <a:lnSpc>
                <a:spcPts val="2908"/>
              </a:lnSpc>
            </a:pPr>
            <a:r>
              <a:rPr lang="en-US" sz="2077" spc="103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Key Features:</a:t>
            </a:r>
          </a:p>
          <a:p>
            <a:pPr algn="l" marL="448469" indent="-224235" lvl="1">
              <a:lnSpc>
                <a:spcPts val="2908"/>
              </a:lnSpc>
              <a:buFont typeface="Arial"/>
              <a:buChar char="•"/>
            </a:pPr>
            <a:r>
              <a:rPr lang="en-US" sz="2077" spc="103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Utilizes a Transformer-based encoder-decoder architecture for accurate transcription.</a:t>
            </a:r>
          </a:p>
          <a:p>
            <a:pPr algn="l" marL="448469" indent="-224235" lvl="1">
              <a:lnSpc>
                <a:spcPts val="2908"/>
              </a:lnSpc>
              <a:buFont typeface="Arial"/>
              <a:buChar char="•"/>
            </a:pPr>
            <a:r>
              <a:rPr lang="en-US" sz="2077" spc="103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Trained on multilingual and multitask datasets, ensuring wide language coverage.</a:t>
            </a:r>
          </a:p>
          <a:p>
            <a:pPr algn="l" marL="448469" indent="-224235" lvl="1">
              <a:lnSpc>
                <a:spcPts val="2908"/>
              </a:lnSpc>
              <a:buFont typeface="Arial"/>
              <a:buChar char="•"/>
            </a:pPr>
            <a:r>
              <a:rPr lang="en-US" sz="2077" spc="103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Robust to noise, accents, and variations in speech.</a:t>
            </a:r>
          </a:p>
          <a:p>
            <a:pPr algn="l" marL="448469" indent="-224235" lvl="1">
              <a:lnSpc>
                <a:spcPts val="2908"/>
              </a:lnSpc>
              <a:buFont typeface="Arial"/>
              <a:buChar char="•"/>
            </a:pPr>
            <a:r>
              <a:rPr lang="en-US" sz="2077" spc="103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Supports real-time transcription — ideal for projects that involve voice commands.</a:t>
            </a:r>
          </a:p>
          <a:p>
            <a:pPr algn="l" marL="448469" indent="-224235" lvl="1">
              <a:lnSpc>
                <a:spcPts val="2908"/>
              </a:lnSpc>
              <a:buFont typeface="Arial"/>
              <a:buChar char="•"/>
            </a:pPr>
            <a:r>
              <a:rPr lang="en-US" sz="2077" spc="103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Different model sizes (tiny, base, small, medium) let you balance speed vs accuracy based on system resources.</a:t>
            </a:r>
          </a:p>
          <a:p>
            <a:pPr algn="l">
              <a:lnSpc>
                <a:spcPts val="29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13798" y="811683"/>
            <a:ext cx="9855555" cy="27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0"/>
              </a:lnSpc>
            </a:pPr>
            <a:r>
              <a:rPr lang="en-US" sz="70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ROLE OF LLM IN INVENTORY MANAGEMENT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30639" y="3445033"/>
            <a:ext cx="9528661" cy="6685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2014" spc="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Large Language Model (LLM) — such as Llama 3, Mistral, or  acts as the brain of the system.</a:t>
            </a:r>
          </a:p>
          <a:p>
            <a:pPr algn="l">
              <a:lnSpc>
                <a:spcPts val="2820"/>
              </a:lnSpc>
            </a:pPr>
            <a:r>
              <a:rPr lang="en-US" sz="2014" spc="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It interprets the user’s natural language commands, understands their intent, and converts them into structured SQL queries that the database can execute.</a:t>
            </a:r>
          </a:p>
          <a:p>
            <a:pPr algn="l">
              <a:lnSpc>
                <a:spcPts val="2820"/>
              </a:lnSpc>
            </a:pPr>
            <a:r>
              <a:rPr lang="en-US" sz="2014" spc="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This bridges the gap between human language and machine-readable instructions.</a:t>
            </a:r>
          </a:p>
          <a:p>
            <a:pPr algn="l">
              <a:lnSpc>
                <a:spcPts val="2820"/>
              </a:lnSpc>
            </a:pPr>
            <a:r>
              <a:rPr lang="en-US" sz="2014" spc="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Key Functions:</a:t>
            </a:r>
          </a:p>
          <a:p>
            <a:pPr algn="l" marL="434960" indent="-217480" lvl="1">
              <a:lnSpc>
                <a:spcPts val="2820"/>
              </a:lnSpc>
              <a:buFont typeface="Arial"/>
              <a:buChar char="•"/>
            </a:pPr>
            <a:r>
              <a:rPr lang="en-US" sz="2014" spc="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Understands user intent through semantic reasoning and context interpretation.</a:t>
            </a:r>
          </a:p>
          <a:p>
            <a:pPr algn="l" marL="434960" indent="-217480" lvl="1">
              <a:lnSpc>
                <a:spcPts val="2820"/>
              </a:lnSpc>
              <a:buFont typeface="Arial"/>
              <a:buChar char="•"/>
            </a:pPr>
            <a:r>
              <a:rPr lang="en-US" sz="2014" spc="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Translates phrases like “remove two tomatoes” → UPDATE Inventory SET quantity = quantity - 2 WHERE item_name='Tomato';</a:t>
            </a:r>
          </a:p>
          <a:p>
            <a:pPr algn="l" marL="434960" indent="-217480" lvl="1">
              <a:lnSpc>
                <a:spcPts val="2820"/>
              </a:lnSpc>
              <a:buFont typeface="Arial"/>
              <a:buChar char="•"/>
            </a:pPr>
            <a:r>
              <a:rPr lang="en-US" sz="2014" spc="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Uses prompt engineering to control behavior, ensuring SQL syntax accuracy and relevance.</a:t>
            </a:r>
          </a:p>
          <a:p>
            <a:pPr algn="l" marL="434960" indent="-217480" lvl="1">
              <a:lnSpc>
                <a:spcPts val="2820"/>
              </a:lnSpc>
              <a:buFont typeface="Arial"/>
              <a:buChar char="•"/>
            </a:pPr>
            <a:r>
              <a:rPr lang="en-US" sz="2014" spc="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LangChain helps organize this process using components like LLMChain, managing input prompts and model outputs.</a:t>
            </a:r>
          </a:p>
          <a:p>
            <a:pPr algn="l" marL="434960" indent="-217480" lvl="1">
              <a:lnSpc>
                <a:spcPts val="2820"/>
              </a:lnSpc>
              <a:buFont typeface="Arial"/>
              <a:buChar char="•"/>
            </a:pPr>
            <a:r>
              <a:rPr lang="en-US" sz="2014" spc="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Enables natural, conversational inventory control without needing SQL knowledge.</a:t>
            </a:r>
          </a:p>
          <a:p>
            <a:pPr algn="l">
              <a:lnSpc>
                <a:spcPts val="282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59298" y="1436239"/>
            <a:ext cx="9855555" cy="184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0"/>
              </a:lnSpc>
            </a:pPr>
            <a:r>
              <a:rPr lang="en-US" sz="70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LANGCHAIN FRAMEWORK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77403" y="3572510"/>
            <a:ext cx="9734525" cy="568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LangChain serves as the bridge between the LLM, the application logic, and the database.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It structures the flow of information — from user input to intelligent reasoning — ensuring the model behaves consistently and contextually.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LangChain enables us to build modular, memory-aware, and scalable AI applications.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Core Features: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Prompt Templates – Define how the system communicates with the LLM, ensuring clarity and consistency.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Chains – Create logical sequences of tasks (e.g., speech → text → SQL query → database update).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Memory – Retains context across multiple user queries, enabling follow-up commands like “Now remove two tomatoes”.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Integration Support – Easily connects models like LLaMA, GPT-J, or Mistral with tools, APIs, and databases.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59298" y="1436239"/>
            <a:ext cx="9855555" cy="184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0"/>
              </a:lnSpc>
            </a:pPr>
            <a:r>
              <a:rPr lang="en-US" sz="70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PROMPT ENGINEERING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59298" y="3533914"/>
            <a:ext cx="8403819" cy="635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prompt serves as the guiding instruction for the Large Language Model (LLM).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It defines the context, structure, and behavior the model should follow when generating responses.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In our system, the prompt ensures that the model understands how to correctly interpret user commands and convert them into valid SQL queries.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Key Functions of the Prompt: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Provides the database schema and column names to help the model understand the structure.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Specifies how to handle add, remove, and update operations accurately.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Enforces the use of proper SQL syntax and prevents irrelevant or conversational outputs.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Acts as a rulebook that guides the LLM’s reasoning, ensuring consistent and reliable query generation.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03745" y="811683"/>
            <a:ext cx="9855555" cy="184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0"/>
              </a:lnSpc>
            </a:pPr>
            <a:r>
              <a:rPr lang="en-US" sz="70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QUERY GENERATION &amp; CORRECTION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50107" y="2763203"/>
            <a:ext cx="10518691" cy="568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After the LLM generates an SQL query, the output is parsed and refined using Python and Regular Expressions (Regex).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This step ensures that the SQL statements follow correct syntax, handle edge cases, and safely update existing records instead of creating duplicates.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By automatically modifying INSERT queries into UPSERT operations, the system maintains accurate and consistent inventory data.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Core Processing Steps: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Parsing &amp; Cleaning: The LLM’s raw text output is processed using Python string operations and Regex to remove formatting issues.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UPSERT Logic: Prevents duplicate entries by updating quantities when an item already exists.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Data Integrity: Ensures the database remains consistent even when similar commands are repeated.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999626" y="7573010"/>
            <a:ext cx="8403819" cy="168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INSERT INTO Inventory (item_name, quantity) 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VALUES ('Apple', 2)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ON CONFLICT(item_name) 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DO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UPDATE SET quantity = quantity + 2;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550107" y="9405525"/>
            <a:ext cx="840381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Ensures data integrity and error-free execution.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59298" y="3676329"/>
            <a:ext cx="8403819" cy="601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system takes the SQL query produced by the LLM and runs it on a SQLite database.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This step bridges the gap between human intent and machine action, ensuring that every instruction—typed or spoken—results in an actual change in the inventory.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Key Points: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Executes SQL queries (INSERT, UPDATE, SELECT, DELETE) dynamically.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Reflects real-time updates in t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he di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splayed inventory table.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Converts natural language into actionable database commands.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Ensures smooth, end-to-end flow from input → query → result.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Example: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“Add 5 Apples” → UPDATE Inventory SET quantity = quantity + 5 WHERE item_name='Apple';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159298" y="1436239"/>
            <a:ext cx="9855555" cy="184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0"/>
              </a:lnSpc>
            </a:pPr>
            <a:r>
              <a:rPr lang="en-US" sz="70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DATABASE INTEGRATION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112458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59298" y="3676329"/>
            <a:ext cx="8403819" cy="501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Streamlit serves as the interactive user interface that connects all components — audio input, transcription, LLM interpretation, and database updates — into one seamless dashboard.</a:t>
            </a: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It allows users to interact with the system in real t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ime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without needing any backend setup or web development.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Key Points: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Enables uploading or recording of voice commands.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Displays transcribed text and generated SQL queries instantly.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Visualizes database updates in a clean, tabular format.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Provides an intuitive, single-page workflow: Record → Transcribe → Interpret → Execute → Display.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159298" y="1436239"/>
            <a:ext cx="9855555" cy="184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0"/>
              </a:lnSpc>
            </a:pPr>
            <a:r>
              <a:rPr lang="en-US" sz="70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STREAMLIT FRONTEND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28310" y="5143500"/>
            <a:ext cx="8431381" cy="6106672"/>
            <a:chOff x="0" y="0"/>
            <a:chExt cx="2220611" cy="16083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20611" cy="1608342"/>
            </a:xfrm>
            <a:custGeom>
              <a:avLst/>
              <a:gdLst/>
              <a:ahLst/>
              <a:cxnLst/>
              <a:rect r="r" b="b" t="t" l="l"/>
              <a:pathLst>
                <a:path h="1608342" w="2220611">
                  <a:moveTo>
                    <a:pt x="0" y="0"/>
                  </a:moveTo>
                  <a:lnTo>
                    <a:pt x="2220611" y="0"/>
                  </a:lnTo>
                  <a:lnTo>
                    <a:pt x="2220611" y="1608342"/>
                  </a:lnTo>
                  <a:lnTo>
                    <a:pt x="0" y="160834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20611" cy="1665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60705">
            <a:off x="1423346" y="-1948290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8" y="0"/>
                </a:lnTo>
                <a:lnTo>
                  <a:pt x="15441308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45836" y="1420786"/>
            <a:ext cx="11796327" cy="6664925"/>
          </a:xfrm>
          <a:custGeom>
            <a:avLst/>
            <a:gdLst/>
            <a:ahLst/>
            <a:cxnLst/>
            <a:rect r="r" b="b" t="t" l="l"/>
            <a:pathLst>
              <a:path h="6664925" w="11796327">
                <a:moveTo>
                  <a:pt x="0" y="0"/>
                </a:moveTo>
                <a:lnTo>
                  <a:pt x="11796328" y="0"/>
                </a:lnTo>
                <a:lnTo>
                  <a:pt x="11796328" y="6664925"/>
                </a:lnTo>
                <a:lnTo>
                  <a:pt x="0" y="6664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35577" y="8344987"/>
            <a:ext cx="7416846" cy="736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200" spc="10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LIVE DEMO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35577" y="9004879"/>
            <a:ext cx="7416846" cy="52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000" spc="72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AUDIO (OR) TEXT INPUT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28310" y="5143500"/>
            <a:ext cx="8431381" cy="6106672"/>
            <a:chOff x="0" y="0"/>
            <a:chExt cx="2220611" cy="16083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20611" cy="1608342"/>
            </a:xfrm>
            <a:custGeom>
              <a:avLst/>
              <a:gdLst/>
              <a:ahLst/>
              <a:cxnLst/>
              <a:rect r="r" b="b" t="t" l="l"/>
              <a:pathLst>
                <a:path h="1608342" w="2220611">
                  <a:moveTo>
                    <a:pt x="0" y="0"/>
                  </a:moveTo>
                  <a:lnTo>
                    <a:pt x="2220611" y="0"/>
                  </a:lnTo>
                  <a:lnTo>
                    <a:pt x="2220611" y="1608342"/>
                  </a:lnTo>
                  <a:lnTo>
                    <a:pt x="0" y="160834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20611" cy="1665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60705">
            <a:off x="1423346" y="-1948290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8" y="0"/>
                </a:lnTo>
                <a:lnTo>
                  <a:pt x="15441308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32247" y="1565059"/>
            <a:ext cx="12023507" cy="6477664"/>
          </a:xfrm>
          <a:custGeom>
            <a:avLst/>
            <a:gdLst/>
            <a:ahLst/>
            <a:cxnLst/>
            <a:rect r="r" b="b" t="t" l="l"/>
            <a:pathLst>
              <a:path h="6477664" w="12023507">
                <a:moveTo>
                  <a:pt x="0" y="0"/>
                </a:moveTo>
                <a:lnTo>
                  <a:pt x="12023506" y="0"/>
                </a:lnTo>
                <a:lnTo>
                  <a:pt x="12023506" y="6477665"/>
                </a:lnTo>
                <a:lnTo>
                  <a:pt x="0" y="6477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35577" y="8344987"/>
            <a:ext cx="7416846" cy="736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200" spc="10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LIVE DEMO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35577" y="9004879"/>
            <a:ext cx="7416846" cy="102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000" spc="72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TRANSCRIPTION → SQL QUERY → DATABASE UPDATE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28310" y="5143500"/>
            <a:ext cx="8431381" cy="6106672"/>
            <a:chOff x="0" y="0"/>
            <a:chExt cx="2220611" cy="16083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20611" cy="1608342"/>
            </a:xfrm>
            <a:custGeom>
              <a:avLst/>
              <a:gdLst/>
              <a:ahLst/>
              <a:cxnLst/>
              <a:rect r="r" b="b" t="t" l="l"/>
              <a:pathLst>
                <a:path h="1608342" w="2220611">
                  <a:moveTo>
                    <a:pt x="0" y="0"/>
                  </a:moveTo>
                  <a:lnTo>
                    <a:pt x="2220611" y="0"/>
                  </a:lnTo>
                  <a:lnTo>
                    <a:pt x="2220611" y="1608342"/>
                  </a:lnTo>
                  <a:lnTo>
                    <a:pt x="0" y="160834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20611" cy="1665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60705">
            <a:off x="1423346" y="-1948290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8" y="0"/>
                </a:lnTo>
                <a:lnTo>
                  <a:pt x="15441308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48329" y="1415402"/>
            <a:ext cx="12191341" cy="6781434"/>
          </a:xfrm>
          <a:custGeom>
            <a:avLst/>
            <a:gdLst/>
            <a:ahLst/>
            <a:cxnLst/>
            <a:rect r="r" b="b" t="t" l="l"/>
            <a:pathLst>
              <a:path h="6781434" w="12191341">
                <a:moveTo>
                  <a:pt x="0" y="0"/>
                </a:moveTo>
                <a:lnTo>
                  <a:pt x="12191342" y="0"/>
                </a:lnTo>
                <a:lnTo>
                  <a:pt x="12191342" y="6781434"/>
                </a:lnTo>
                <a:lnTo>
                  <a:pt x="0" y="678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35577" y="8344987"/>
            <a:ext cx="7416846" cy="736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200" spc="10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LIVE DEMO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35577" y="9004879"/>
            <a:ext cx="7416846" cy="52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000" spc="72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UPDATED DATABASE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59298" y="2675087"/>
            <a:ext cx="8403819" cy="112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PROBLEM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59298" y="3689818"/>
            <a:ext cx="8403819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spc="8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DATABASE MANAGEMENT IS HARD FOR NON-TECHNICAL USERS.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59298" y="5202723"/>
            <a:ext cx="8403819" cy="335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Traditional inventory systems require users to know specific commands or complex SQL (Structured Query Language).</a:t>
            </a:r>
          </a:p>
          <a:p>
            <a:pPr algn="l">
              <a:lnSpc>
                <a:spcPts val="2660"/>
              </a:lnSpc>
            </a:pP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Example: To add 10 potatoes, a user might need to write: UPDATE Inventory SET quantity = quantity + 10 WHERE item_name = 'Potato';</a:t>
            </a:r>
          </a:p>
          <a:p>
            <a:pPr algn="l">
              <a:lnSpc>
                <a:spcPts val="2660"/>
              </a:lnSpc>
            </a:pP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This is slow, complex, and not user-friendly for a store manager or warehouse worker.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59298" y="2675087"/>
            <a:ext cx="8403819" cy="112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59298" y="3689818"/>
            <a:ext cx="8403819" cy="188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spc="8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AN INTELLIGENT APP THAT UNDERSTANDS PLAIN ENGLISH.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159298" y="5202723"/>
            <a:ext cx="8403819" cy="4018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We built a web application where you can manage inventory by simply talking or typing.</a:t>
            </a:r>
          </a:p>
          <a:p>
            <a:pPr algn="l">
              <a:lnSpc>
                <a:spcPts val="2660"/>
              </a:lnSpc>
            </a:pP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User Just Says: "Add 10 potatoes" or "How many tomatoes do we have?"</a:t>
            </a:r>
          </a:p>
          <a:p>
            <a:pPr algn="l">
              <a:lnSpc>
                <a:spcPts val="2660"/>
              </a:lnSpc>
            </a:pP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Ap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 Does: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Understands the command.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Converts it to the correct SQL query.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Executes the query and updates the database.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hows the user the new, updated inventory.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59298" y="2675087"/>
            <a:ext cx="8872121" cy="112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PROTOTYPE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59298" y="3689818"/>
            <a:ext cx="8403819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spc="8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INITIAL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59298" y="4629618"/>
            <a:ext cx="9652631" cy="4685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We first built a proof-of-concept in Google Colab to test the idea.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Speech-to-Text: Used OpenAI Whisper for transcription (like the final app).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NLP &amp; Query Generation: Used spaCy for Natural Language Processing.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spaCy was used for Named Entity Recognition (NER) to find items ("Potato") and intents ("add", "remove").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We then us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ed rule-based logic to manually build the SQL query from these parts.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Challenge: This rule-based method was brittle. It worked for simple commands ("add 5 Potato") but failed with more natural phrasing ("Can you please add 5 potatoes to the stock?").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he Solution: We replaced the rigid spaCy rules with a flexible LLM (LLaMA 3.2) that can understand natural language, not just match patterns.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20184" y="4798440"/>
            <a:ext cx="9460749" cy="3760648"/>
          </a:xfrm>
          <a:custGeom>
            <a:avLst/>
            <a:gdLst/>
            <a:ahLst/>
            <a:cxnLst/>
            <a:rect r="r" b="b" t="t" l="l"/>
            <a:pathLst>
              <a:path h="3760648" w="9460749">
                <a:moveTo>
                  <a:pt x="0" y="0"/>
                </a:moveTo>
                <a:lnTo>
                  <a:pt x="9460749" y="0"/>
                </a:lnTo>
                <a:lnTo>
                  <a:pt x="9460749" y="3760648"/>
                </a:lnTo>
                <a:lnTo>
                  <a:pt x="0" y="3760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E4A07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8159298" y="2675087"/>
            <a:ext cx="8872121" cy="112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PROTOTYPE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84366" y="4852213"/>
            <a:ext cx="2550461" cy="2053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66"/>
              </a:lnSpc>
            </a:pPr>
            <a:r>
              <a:rPr lang="en-US" b="true" sz="14604" spc="-1168">
                <a:solidFill>
                  <a:srgbClr val="E4A070"/>
                </a:solidFill>
                <a:latin typeface="Telegraf Bold"/>
                <a:ea typeface="Telegraf Bold"/>
                <a:cs typeface="Telegraf Bold"/>
                <a:sym typeface="Telegraf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59298" y="3689818"/>
            <a:ext cx="8403819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spc="8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INITIAL SOLUTION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42054" y="4680763"/>
            <a:ext cx="11301259" cy="2994834"/>
          </a:xfrm>
          <a:custGeom>
            <a:avLst/>
            <a:gdLst/>
            <a:ahLst/>
            <a:cxnLst/>
            <a:rect r="r" b="b" t="t" l="l"/>
            <a:pathLst>
              <a:path h="2994834" w="11301259">
                <a:moveTo>
                  <a:pt x="0" y="0"/>
                </a:moveTo>
                <a:lnTo>
                  <a:pt x="11301259" y="0"/>
                </a:lnTo>
                <a:lnTo>
                  <a:pt x="11301259" y="2994834"/>
                </a:lnTo>
                <a:lnTo>
                  <a:pt x="0" y="2994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E4A07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484000" y="7272418"/>
            <a:ext cx="6079117" cy="2585688"/>
          </a:xfrm>
          <a:custGeom>
            <a:avLst/>
            <a:gdLst/>
            <a:ahLst/>
            <a:cxnLst/>
            <a:rect r="r" b="b" t="t" l="l"/>
            <a:pathLst>
              <a:path h="2585688" w="6079117">
                <a:moveTo>
                  <a:pt x="0" y="0"/>
                </a:moveTo>
                <a:lnTo>
                  <a:pt x="6079117" y="0"/>
                </a:lnTo>
                <a:lnTo>
                  <a:pt x="6079117" y="2585688"/>
                </a:lnTo>
                <a:lnTo>
                  <a:pt x="0" y="2585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E4A07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067071" y="7656547"/>
            <a:ext cx="7416928" cy="1490657"/>
          </a:xfrm>
          <a:custGeom>
            <a:avLst/>
            <a:gdLst/>
            <a:ahLst/>
            <a:cxnLst/>
            <a:rect r="r" b="b" t="t" l="l"/>
            <a:pathLst>
              <a:path h="1490657" w="7416928">
                <a:moveTo>
                  <a:pt x="0" y="0"/>
                </a:moveTo>
                <a:lnTo>
                  <a:pt x="7416929" y="0"/>
                </a:lnTo>
                <a:lnTo>
                  <a:pt x="7416929" y="1490657"/>
                </a:lnTo>
                <a:lnTo>
                  <a:pt x="0" y="14906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9050" cap="sq">
            <a:solidFill>
              <a:srgbClr val="E4A07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8159298" y="2675087"/>
            <a:ext cx="8872121" cy="112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PROTOTYPE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946375" y="-256003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66823" y="4125161"/>
            <a:ext cx="2550461" cy="2053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66"/>
              </a:lnSpc>
            </a:pPr>
            <a:r>
              <a:rPr lang="en-US" b="true" sz="14604" spc="-1168">
                <a:solidFill>
                  <a:srgbClr val="E4A070"/>
                </a:solidFill>
                <a:latin typeface="Telegraf Bold"/>
                <a:ea typeface="Telegraf Bold"/>
                <a:cs typeface="Telegraf Bold"/>
                <a:sym typeface="Telegraf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5979" y="7443868"/>
            <a:ext cx="2550461" cy="2053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66"/>
              </a:lnSpc>
            </a:pPr>
            <a:r>
              <a:rPr lang="en-US" b="true" sz="14604" spc="-1168">
                <a:solidFill>
                  <a:srgbClr val="E4A070"/>
                </a:solidFill>
                <a:latin typeface="Telegraf Bold"/>
                <a:ea typeface="Telegraf Bold"/>
                <a:cs typeface="Telegraf Bold"/>
                <a:sym typeface="Telegraf 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44468" y="7461091"/>
            <a:ext cx="2550461" cy="2053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66"/>
              </a:lnSpc>
            </a:pPr>
            <a:r>
              <a:rPr lang="en-US" b="true" sz="14604" spc="-1168">
                <a:solidFill>
                  <a:srgbClr val="E4A070"/>
                </a:solidFill>
                <a:latin typeface="Telegraf Bold"/>
                <a:ea typeface="Telegraf Bold"/>
                <a:cs typeface="Telegraf Bold"/>
                <a:sym typeface="Telegraf Bold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59298" y="3689818"/>
            <a:ext cx="8403819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spc="8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INITIAL SOLUTION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59298" y="2675087"/>
            <a:ext cx="8403819" cy="112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TECH STACK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59298" y="3844647"/>
            <a:ext cx="8403819" cy="201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Front-end: Streamlit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Database: SQL Lite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Speech-to-Text: OpenAI Whisper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Natural Language to SQL: Ollama (LLaMA 3.2 3B)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Utility Libraries: Pandas</a:t>
            </a:r>
          </a:p>
          <a:p>
            <a:pPr algn="l" marL="410211" indent="-205106" lvl="1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Frameworks: Langchain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59298" y="3641717"/>
            <a:ext cx="9652631" cy="601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Input: User provides a command via: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A) Audio Upload (MP3, WAV, OPUS, M4A)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B) Text Input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Transcription (if audio): The audio file is sent to the Whisper model. Whisper transcribes it and outputs a plain text string (e.g., "remove 5 carrots").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NL-to-SQL: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text command is combined with a special "prompt" t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hat explains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the database table and its columns.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This full p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rompt is sent to the Ollama (LLaMA 3.2) model.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LLaMA generates the corresponding SQL query (e.g., UPDATE Inventory SET quantity = quantity - 5 WHERE item_name = 'Carrot';).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Execution &amp; Update: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generated SQL query is executed on the SQLite database.</a:t>
            </a:r>
          </a:p>
          <a:p>
            <a:pPr algn="l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he inventory table is updated.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Feedback (UI): The Streamlit app automatically refreshes to display the newly updated inventory list to the user.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59298" y="1445764"/>
            <a:ext cx="9855555" cy="2110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SYSTEM ARCHITECTURE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4402725"/>
            <a:ext cx="5068407" cy="4855575"/>
            <a:chOff x="0" y="0"/>
            <a:chExt cx="6757876" cy="647410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949249" cy="745981"/>
              <a:chOff x="0" y="0"/>
              <a:chExt cx="582568" cy="14735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82568" cy="147354"/>
              </a:xfrm>
              <a:custGeom>
                <a:avLst/>
                <a:gdLst/>
                <a:ahLst/>
                <a:cxnLst/>
                <a:rect r="r" b="b" t="t" l="l"/>
                <a:pathLst>
                  <a:path h="147354" w="582568">
                    <a:moveTo>
                      <a:pt x="0" y="0"/>
                    </a:moveTo>
                    <a:lnTo>
                      <a:pt x="582568" y="0"/>
                    </a:lnTo>
                    <a:lnTo>
                      <a:pt x="582568" y="147354"/>
                    </a:lnTo>
                    <a:lnTo>
                      <a:pt x="0" y="147354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E4B795">
                      <a:alpha val="100000"/>
                    </a:srgbClr>
                  </a:gs>
                  <a:gs pos="25000">
                    <a:srgbClr val="699ACD">
                      <a:alpha val="100000"/>
                    </a:srgbClr>
                  </a:gs>
                  <a:gs pos="50000">
                    <a:srgbClr val="7A99C6">
                      <a:alpha val="100000"/>
                    </a:srgbClr>
                  </a:gs>
                  <a:gs pos="75000">
                    <a:srgbClr val="2F679F">
                      <a:alpha val="100000"/>
                    </a:srgbClr>
                  </a:gs>
                  <a:gs pos="100000">
                    <a:srgbClr val="2F679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582568" cy="2045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00000"/>
                    </a:solidFill>
                    <a:latin typeface="TT Hoves"/>
                    <a:ea typeface="TT Hoves"/>
                    <a:cs typeface="TT Hoves"/>
                    <a:sym typeface="TT Hoves"/>
                  </a:rPr>
                  <a:t>Input</a:t>
                </a: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1514740"/>
              <a:ext cx="2949249" cy="745981"/>
              <a:chOff x="0" y="0"/>
              <a:chExt cx="582568" cy="14735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582568" cy="147354"/>
              </a:xfrm>
              <a:custGeom>
                <a:avLst/>
                <a:gdLst/>
                <a:ahLst/>
                <a:cxnLst/>
                <a:rect r="r" b="b" t="t" l="l"/>
                <a:pathLst>
                  <a:path h="147354" w="582568">
                    <a:moveTo>
                      <a:pt x="0" y="0"/>
                    </a:moveTo>
                    <a:lnTo>
                      <a:pt x="582568" y="0"/>
                    </a:lnTo>
                    <a:lnTo>
                      <a:pt x="582568" y="147354"/>
                    </a:lnTo>
                    <a:lnTo>
                      <a:pt x="0" y="147354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E4B795">
                      <a:alpha val="100000"/>
                    </a:srgbClr>
                  </a:gs>
                  <a:gs pos="25000">
                    <a:srgbClr val="699ACD">
                      <a:alpha val="100000"/>
                    </a:srgbClr>
                  </a:gs>
                  <a:gs pos="50000">
                    <a:srgbClr val="7A99C6">
                      <a:alpha val="100000"/>
                    </a:srgbClr>
                  </a:gs>
                  <a:gs pos="75000">
                    <a:srgbClr val="2F679F">
                      <a:alpha val="100000"/>
                    </a:srgbClr>
                  </a:gs>
                  <a:gs pos="100000">
                    <a:srgbClr val="2F679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582568" cy="2045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00000"/>
                    </a:solidFill>
                    <a:latin typeface="TT Hoves"/>
                    <a:ea typeface="TT Hoves"/>
                    <a:cs typeface="TT Hoves"/>
                    <a:sym typeface="TT Hoves"/>
                  </a:rPr>
                  <a:t>Transcription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3029480"/>
              <a:ext cx="2949249" cy="745981"/>
              <a:chOff x="0" y="0"/>
              <a:chExt cx="582568" cy="14735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582568" cy="147354"/>
              </a:xfrm>
              <a:custGeom>
                <a:avLst/>
                <a:gdLst/>
                <a:ahLst/>
                <a:cxnLst/>
                <a:rect r="r" b="b" t="t" l="l"/>
                <a:pathLst>
                  <a:path h="147354" w="582568">
                    <a:moveTo>
                      <a:pt x="0" y="0"/>
                    </a:moveTo>
                    <a:lnTo>
                      <a:pt x="582568" y="0"/>
                    </a:lnTo>
                    <a:lnTo>
                      <a:pt x="582568" y="147354"/>
                    </a:lnTo>
                    <a:lnTo>
                      <a:pt x="0" y="147354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E4B795">
                      <a:alpha val="100000"/>
                    </a:srgbClr>
                  </a:gs>
                  <a:gs pos="25000">
                    <a:srgbClr val="699ACD">
                      <a:alpha val="100000"/>
                    </a:srgbClr>
                  </a:gs>
                  <a:gs pos="50000">
                    <a:srgbClr val="7A99C6">
                      <a:alpha val="100000"/>
                    </a:srgbClr>
                  </a:gs>
                  <a:gs pos="75000">
                    <a:srgbClr val="2F679F">
                      <a:alpha val="100000"/>
                    </a:srgbClr>
                  </a:gs>
                  <a:gs pos="100000">
                    <a:srgbClr val="2F679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582568" cy="2045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00000"/>
                    </a:solidFill>
                    <a:latin typeface="TT Hoves"/>
                    <a:ea typeface="TT Hoves"/>
                    <a:cs typeface="TT Hoves"/>
                    <a:sym typeface="TT Hoves"/>
                  </a:rPr>
                  <a:t>NLP</a:t>
                </a: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3808628" y="3029480"/>
              <a:ext cx="2949249" cy="745981"/>
              <a:chOff x="0" y="0"/>
              <a:chExt cx="582568" cy="14735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82568" cy="147354"/>
              </a:xfrm>
              <a:custGeom>
                <a:avLst/>
                <a:gdLst/>
                <a:ahLst/>
                <a:cxnLst/>
                <a:rect r="r" b="b" t="t" l="l"/>
                <a:pathLst>
                  <a:path h="147354" w="582568">
                    <a:moveTo>
                      <a:pt x="0" y="0"/>
                    </a:moveTo>
                    <a:lnTo>
                      <a:pt x="582568" y="0"/>
                    </a:lnTo>
                    <a:lnTo>
                      <a:pt x="582568" y="147354"/>
                    </a:lnTo>
                    <a:lnTo>
                      <a:pt x="0" y="147354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E4B795">
                      <a:alpha val="100000"/>
                    </a:srgbClr>
                  </a:gs>
                  <a:gs pos="25000">
                    <a:srgbClr val="699ACD">
                      <a:alpha val="100000"/>
                    </a:srgbClr>
                  </a:gs>
                  <a:gs pos="50000">
                    <a:srgbClr val="7A99C6">
                      <a:alpha val="100000"/>
                    </a:srgbClr>
                  </a:gs>
                  <a:gs pos="75000">
                    <a:srgbClr val="2F679F">
                      <a:alpha val="100000"/>
                    </a:srgbClr>
                  </a:gs>
                  <a:gs pos="100000">
                    <a:srgbClr val="2F679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582568" cy="2045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00000"/>
                    </a:solidFill>
                    <a:latin typeface="TT Hoves"/>
                    <a:ea typeface="TT Hoves"/>
                    <a:cs typeface="TT Hoves"/>
                    <a:sym typeface="TT Hoves"/>
                  </a:rPr>
                  <a:t>LLM model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3808628" y="5118519"/>
              <a:ext cx="2949249" cy="1355581"/>
              <a:chOff x="0" y="0"/>
              <a:chExt cx="582568" cy="267769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582568" cy="267769"/>
              </a:xfrm>
              <a:custGeom>
                <a:avLst/>
                <a:gdLst/>
                <a:ahLst/>
                <a:cxnLst/>
                <a:rect r="r" b="b" t="t" l="l"/>
                <a:pathLst>
                  <a:path h="267769" w="582568">
                    <a:moveTo>
                      <a:pt x="0" y="0"/>
                    </a:moveTo>
                    <a:lnTo>
                      <a:pt x="582568" y="0"/>
                    </a:lnTo>
                    <a:lnTo>
                      <a:pt x="582568" y="267769"/>
                    </a:lnTo>
                    <a:lnTo>
                      <a:pt x="0" y="267769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E4B795">
                      <a:alpha val="100000"/>
                    </a:srgbClr>
                  </a:gs>
                  <a:gs pos="25000">
                    <a:srgbClr val="699ACD">
                      <a:alpha val="100000"/>
                    </a:srgbClr>
                  </a:gs>
                  <a:gs pos="50000">
                    <a:srgbClr val="7A99C6">
                      <a:alpha val="100000"/>
                    </a:srgbClr>
                  </a:gs>
                  <a:gs pos="75000">
                    <a:srgbClr val="2F679F">
                      <a:alpha val="100000"/>
                    </a:srgbClr>
                  </a:gs>
                  <a:gs pos="100000">
                    <a:srgbClr val="2F679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582568" cy="3249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>
                    <a:solidFill>
                      <a:srgbClr val="000000"/>
                    </a:solidFill>
                    <a:latin typeface="TT Hoves"/>
                    <a:ea typeface="TT Hoves"/>
                    <a:cs typeface="TT Hoves"/>
                    <a:sym typeface="TT Hoves"/>
                  </a:rPr>
                  <a:t>Database Update</a:t>
                </a:r>
              </a:p>
            </p:txBody>
          </p:sp>
        </p:grpSp>
        <p:sp>
          <p:nvSpPr>
            <p:cNvPr name="AutoShape 26" id="26"/>
            <p:cNvSpPr/>
            <p:nvPr/>
          </p:nvSpPr>
          <p:spPr>
            <a:xfrm>
              <a:off x="1474624" y="745981"/>
              <a:ext cx="0" cy="76875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1756652" y="909681"/>
              <a:ext cx="1476322" cy="403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8"/>
                </a:lnSpc>
                <a:spcBef>
                  <a:spcPct val="0"/>
                </a:spcBef>
              </a:pPr>
              <a:r>
                <a:rPr lang="en-US" sz="182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Audio/Text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756652" y="2425821"/>
              <a:ext cx="1010890" cy="403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8"/>
                </a:lnSpc>
                <a:spcBef>
                  <a:spcPct val="0"/>
                </a:spcBef>
              </a:pPr>
              <a:r>
                <a:rPr lang="en-US" sz="182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Prompt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4206378" y="4226310"/>
              <a:ext cx="839908" cy="403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8"/>
                </a:lnSpc>
                <a:spcBef>
                  <a:spcPct val="0"/>
                </a:spcBef>
              </a:pPr>
              <a:r>
                <a:rPr lang="en-US" sz="182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Query</a:t>
              </a:r>
            </a:p>
          </p:txBody>
        </p:sp>
        <p:sp>
          <p:nvSpPr>
            <p:cNvPr name="AutoShape 30" id="30"/>
            <p:cNvSpPr/>
            <p:nvPr/>
          </p:nvSpPr>
          <p:spPr>
            <a:xfrm>
              <a:off x="1474624" y="2260721"/>
              <a:ext cx="0" cy="76875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2949249" y="3402470"/>
              <a:ext cx="859379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5283252" y="3775460"/>
              <a:ext cx="0" cy="1343058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024961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59298" y="1445764"/>
            <a:ext cx="9855555" cy="112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CORE FEAUTURES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408865" y="3542855"/>
            <a:ext cx="8403819" cy="168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 spc="9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1806891" y="3278658"/>
            <a:ext cx="1700931" cy="2635026"/>
            <a:chOff x="0" y="0"/>
            <a:chExt cx="2267909" cy="351336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2267909" cy="8980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800"/>
                </a:lnSpc>
                <a:spcBef>
                  <a:spcPct val="0"/>
                </a:spcBef>
              </a:pPr>
              <a:r>
                <a:rPr lang="en-US" b="true" sz="1500">
                  <a:solidFill>
                    <a:srgbClr val="201F1F"/>
                  </a:solidFill>
                  <a:latin typeface="Muli Bold"/>
                  <a:ea typeface="Muli Bold"/>
                  <a:cs typeface="Muli Bold"/>
                  <a:sym typeface="Muli Bold"/>
                </a:rPr>
                <a:t>Automatic Speech-to-Text</a:t>
              </a:r>
              <a:r>
                <a:rPr lang="en-US" b="true" sz="1500" u="none">
                  <a:solidFill>
                    <a:srgbClr val="201F1F"/>
                  </a:solidFill>
                  <a:latin typeface="Muli Bold"/>
                  <a:ea typeface="Muli Bold"/>
                  <a:cs typeface="Muli Bold"/>
                  <a:sym typeface="Muli Bold"/>
                </a:rPr>
                <a:t> Conversion: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46394"/>
              <a:ext cx="2267909" cy="2466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1500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U</a:t>
              </a:r>
              <a:r>
                <a:rPr lang="en-US" sz="1500" u="none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sing OpenAI’s Whisper model, spoken commands are accurately transcribed into text that the LLM can understand.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590548" y="6787134"/>
            <a:ext cx="1931940" cy="2641651"/>
            <a:chOff x="0" y="0"/>
            <a:chExt cx="2575920" cy="352220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2575920" cy="598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800"/>
                </a:lnSpc>
                <a:spcBef>
                  <a:spcPct val="0"/>
                </a:spcBef>
              </a:pPr>
              <a:r>
                <a:rPr lang="en-US" b="true" sz="1500">
                  <a:solidFill>
                    <a:srgbClr val="201F1F"/>
                  </a:solidFill>
                  <a:latin typeface="Muli Bold"/>
                  <a:ea typeface="Muli Bold"/>
                  <a:cs typeface="Muli Bold"/>
                  <a:sym typeface="Muli Bold"/>
                </a:rPr>
                <a:t>Err</a:t>
              </a:r>
              <a:r>
                <a:rPr lang="en-US" b="true" sz="1500" u="none">
                  <a:solidFill>
                    <a:srgbClr val="201F1F"/>
                  </a:solidFill>
                  <a:latin typeface="Muli Bold"/>
                  <a:ea typeface="Muli Bold"/>
                  <a:cs typeface="Muli Bold"/>
                  <a:sym typeface="Muli Bold"/>
                </a:rPr>
                <a:t>or Handling &amp; Context Awareness: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47040"/>
              <a:ext cx="2575920" cy="2775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T</a:t>
              </a:r>
              <a:r>
                <a:rPr lang="en-US" sz="1500" u="none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he system detects invalid or ambiguous queries and uses the LLM’s reasoning ability to refine or correct them automatically</a:t>
              </a:r>
            </a:p>
            <a:p>
              <a:pPr algn="l" marL="0" indent="0" lvl="0">
                <a:lnSpc>
                  <a:spcPts val="18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003248" y="3304871"/>
            <a:ext cx="1931940" cy="2677211"/>
            <a:chOff x="0" y="0"/>
            <a:chExt cx="2575920" cy="356961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2575920" cy="598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800"/>
                </a:lnSpc>
                <a:spcBef>
                  <a:spcPct val="0"/>
                </a:spcBef>
              </a:pPr>
              <a:r>
                <a:rPr lang="en-US" b="true" sz="1500">
                  <a:solidFill>
                    <a:srgbClr val="201F1F"/>
                  </a:solidFill>
                  <a:latin typeface="Muli Bold"/>
                  <a:ea typeface="Muli Bold"/>
                  <a:cs typeface="Muli Bold"/>
                  <a:sym typeface="Muli Bold"/>
                </a:rPr>
                <a:t>Intell</a:t>
              </a:r>
              <a:r>
                <a:rPr lang="en-US" b="true" sz="1500" u="none">
                  <a:solidFill>
                    <a:srgbClr val="201F1F"/>
                  </a:solidFill>
                  <a:latin typeface="Muli Bold"/>
                  <a:ea typeface="Muli Bold"/>
                  <a:cs typeface="Muli Bold"/>
                  <a:sym typeface="Muli Bold"/>
                </a:rPr>
                <a:t>igent Query Generation: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47040"/>
              <a:ext cx="2575920" cy="2822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1500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The</a:t>
              </a:r>
              <a:r>
                <a:rPr lang="en-US" sz="1500" u="none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 LLM (Llama 3 or GPT-like model) converts natural language instructions into SQL queries or structured commands suitable for databases.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806891" y="6787134"/>
            <a:ext cx="1931940" cy="2677211"/>
            <a:chOff x="0" y="0"/>
            <a:chExt cx="2575920" cy="356961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2575920" cy="598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800"/>
                </a:lnSpc>
                <a:spcBef>
                  <a:spcPct val="0"/>
                </a:spcBef>
              </a:pPr>
              <a:r>
                <a:rPr lang="en-US" b="true" sz="1500">
                  <a:solidFill>
                    <a:srgbClr val="201F1F"/>
                  </a:solidFill>
                  <a:latin typeface="Muli Bold"/>
                  <a:ea typeface="Muli Bold"/>
                  <a:cs typeface="Muli Bold"/>
                  <a:sym typeface="Muli Bold"/>
                </a:rPr>
                <a:t>Dynam</a:t>
              </a:r>
              <a:r>
                <a:rPr lang="en-US" b="true" sz="1500">
                  <a:solidFill>
                    <a:srgbClr val="201F1F"/>
                  </a:solidFill>
                  <a:latin typeface="Muli Bold"/>
                  <a:ea typeface="Muli Bold"/>
                  <a:cs typeface="Muli Bold"/>
                  <a:sym typeface="Muli Bold"/>
                </a:rPr>
                <a:t>ic D</a:t>
              </a:r>
              <a:r>
                <a:rPr lang="en-US" b="true" sz="1500" u="none">
                  <a:solidFill>
                    <a:srgbClr val="201F1F"/>
                  </a:solidFill>
                  <a:latin typeface="Muli Bold"/>
                  <a:ea typeface="Muli Bold"/>
                  <a:cs typeface="Muli Bold"/>
                  <a:sym typeface="Muli Bold"/>
                </a:rPr>
                <a:t>atabase Interaction: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747040"/>
              <a:ext cx="2575920" cy="2822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Th</a:t>
              </a:r>
              <a:r>
                <a:rPr lang="en-US" sz="1500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e generated SQL querie</a:t>
              </a:r>
              <a:r>
                <a:rPr lang="en-US" sz="1500" u="none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s are executed directly on a live database, allowing real-time data manipulation and feedback.</a:t>
              </a:r>
            </a:p>
            <a:p>
              <a:pPr algn="l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590548" y="3304871"/>
            <a:ext cx="1931940" cy="2943911"/>
            <a:chOff x="0" y="0"/>
            <a:chExt cx="2575920" cy="3925215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0"/>
              <a:ext cx="2575920" cy="598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800"/>
                </a:lnSpc>
                <a:spcBef>
                  <a:spcPct val="0"/>
                </a:spcBef>
              </a:pPr>
              <a:r>
                <a:rPr lang="en-US" b="true" sz="1500">
                  <a:solidFill>
                    <a:srgbClr val="201F1F"/>
                  </a:solidFill>
                  <a:latin typeface="Muli Bold"/>
                  <a:ea typeface="Muli Bold"/>
                  <a:cs typeface="Muli Bold"/>
                  <a:sym typeface="Muli Bold"/>
                </a:rPr>
                <a:t>Natural Language Understanding: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747040"/>
              <a:ext cx="2575920" cy="317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 The system can interpret ev</a:t>
              </a:r>
              <a:r>
                <a:rPr lang="en-US" sz="1500" u="none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eryday human speech or text, converting it into structured information. It understands intent rather than just words.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5144468" y="6787134"/>
            <a:ext cx="2306581" cy="2410511"/>
            <a:chOff x="0" y="0"/>
            <a:chExt cx="3075442" cy="321401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0"/>
              <a:ext cx="3075442" cy="598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800"/>
                </a:lnSpc>
                <a:spcBef>
                  <a:spcPct val="0"/>
                </a:spcBef>
              </a:pPr>
              <a:r>
                <a:rPr lang="en-US" b="true" sz="1500">
                  <a:solidFill>
                    <a:srgbClr val="201F1F"/>
                  </a:solidFill>
                  <a:latin typeface="Muli Bold"/>
                  <a:ea typeface="Muli Bold"/>
                  <a:cs typeface="Muli Bold"/>
                  <a:sym typeface="Muli Bold"/>
                </a:rPr>
                <a:t>Streamlit Interface Integration: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747040"/>
              <a:ext cx="3075442" cy="2466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 The entire system run</a:t>
              </a:r>
              <a:r>
                <a:rPr lang="en-US" sz="1500" u="none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s in a user-friendly Streamlit app, integrating audio recording, transcription, LLM reasoning, and database visualization seamlessly.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DAG29BNj-ig</dc:identifier>
  <dcterms:modified xsi:type="dcterms:W3CDTF">2011-08-01T06:04:30Z</dcterms:modified>
  <cp:revision>1</cp:revision>
  <dc:title>AI Project</dc:title>
</cp:coreProperties>
</file>